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Playfair Display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SLIDES_API688680248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SLIDES_API688680248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SLIDES_API36199069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SLIDES_API36199069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SLIDES_API68868024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SLIDES_API68868024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16fd88cf3_0_18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616fd88cf3_0_18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SLIDES_API688680248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SLIDES_API688680248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SLIDES_API688680248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SLIDES_API688680248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SLIDES_API688680248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SLIDES_API688680248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SLIDES_API688680248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SLIDES_API688680248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SLIDES_API688680248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SLIDES_API688680248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SLIDES_API688680248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SLIDES_API688680248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Bullet Points v1">
  <p:cSld name="TITLE_AND_BODY_1_3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4902575" y="153100"/>
            <a:ext cx="74700" cy="48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>
            <p:ph idx="2" type="pic"/>
          </p:nvPr>
        </p:nvSpPr>
        <p:spPr>
          <a:xfrm>
            <a:off x="4977275" y="0"/>
            <a:ext cx="416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566250" y="445025"/>
            <a:ext cx="4093500" cy="9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566250" y="1382725"/>
            <a:ext cx="3986700" cy="32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✓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✓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✓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✓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✓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✓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✓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✓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Bullet Points v2">
  <p:cSld name="TITLE_AND_BODY_1_3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153100"/>
            <a:ext cx="74700" cy="48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>
            <p:ph idx="2" type="pic"/>
          </p:nvPr>
        </p:nvSpPr>
        <p:spPr>
          <a:xfrm>
            <a:off x="0" y="0"/>
            <a:ext cx="416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4651550" y="445025"/>
            <a:ext cx="40935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4651550" y="1077925"/>
            <a:ext cx="3986700" cy="32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✓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✓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✓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✓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✓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✓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✓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✓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11708" y="763000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Setubal, Portugalia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wrzesień 2025r.</a:t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praktyki zawodowe uczniów ZSCL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>
            <p:ph idx="2" type="pic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275" y="491872"/>
            <a:ext cx="4166700" cy="4159755"/>
          </a:xfrm>
          <a:prstGeom prst="rect">
            <a:avLst/>
          </a:prstGeom>
        </p:spPr>
      </p:pic>
      <p:sp>
        <p:nvSpPr>
          <p:cNvPr id="133" name="Google Shape;133;p24"/>
          <p:cNvSpPr txBox="1"/>
          <p:nvPr>
            <p:ph type="title"/>
          </p:nvPr>
        </p:nvSpPr>
        <p:spPr>
          <a:xfrm>
            <a:off x="566250" y="-315775"/>
            <a:ext cx="4093500" cy="8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Różnice kulturowe między Polską a Portugalią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183825" y="503375"/>
            <a:ext cx="4619400" cy="4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Kuchnia: Podczas gdy Polska słynie z obfitych dań, Portugalia przoduje w owocach morza i wypiekach.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Tradycje: Portugalia ma bogatą tradycję muzyki Fado, podczas gdy Polska celebruje muzykę ludową i taniec.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Normy społeczne: Kultura portugalska jest generalnie bardziej wyluzowana i ciepła w porównaniu z bardziej powściągliwą kulturą polską.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600"/>
              <a:t>Wniosek: Zrozumienie tych różnic kulturowych wzbogaca nasze uznanie dla obu krajów. Świętujmy różnorodność, która sprawia, że nasz świat jest tak fascynujący!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566250" y="-214450"/>
            <a:ext cx="4093500" cy="72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zwroty po portugalsku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566250" y="508250"/>
            <a:ext cx="3986700" cy="41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</a:pPr>
            <a:r>
              <a:rPr lang="pl" sz="1200">
                <a:latin typeface="Roboto"/>
                <a:ea typeface="Roboto"/>
                <a:cs typeface="Roboto"/>
                <a:sym typeface="Roboto"/>
              </a:rPr>
              <a:t>Olá! – Cześć! / Dzień dobry!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</a:pPr>
            <a:r>
              <a:rPr lang="pl" sz="1200">
                <a:latin typeface="Roboto"/>
                <a:ea typeface="Roboto"/>
                <a:cs typeface="Roboto"/>
                <a:sym typeface="Roboto"/>
              </a:rPr>
              <a:t>Por favor. – Proszę.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</a:pPr>
            <a:r>
              <a:rPr lang="pl" sz="1200">
                <a:latin typeface="Roboto"/>
                <a:ea typeface="Roboto"/>
                <a:cs typeface="Roboto"/>
                <a:sym typeface="Roboto"/>
              </a:rPr>
              <a:t>Obrigado / Obrigada. – Dziękuję. (mężczyzna / kobieta)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</a:pPr>
            <a:r>
              <a:rPr lang="pl" sz="1200">
                <a:latin typeface="Roboto"/>
                <a:ea typeface="Roboto"/>
                <a:cs typeface="Roboto"/>
                <a:sym typeface="Roboto"/>
              </a:rPr>
              <a:t>Como está? – Jak się Pan/Pani ma? / Jak się masz?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</a:pPr>
            <a:r>
              <a:rPr lang="pl" sz="1200">
                <a:latin typeface="Roboto"/>
                <a:ea typeface="Roboto"/>
                <a:cs typeface="Roboto"/>
                <a:sym typeface="Roboto"/>
              </a:rPr>
              <a:t>Estou bem, obrigado/obrigada. – Mam się dobrze, dziękuję.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</a:pPr>
            <a:r>
              <a:rPr lang="pl" sz="1200">
                <a:latin typeface="Roboto"/>
                <a:ea typeface="Roboto"/>
                <a:cs typeface="Roboto"/>
                <a:sym typeface="Roboto"/>
              </a:rPr>
              <a:t>Posso pedir um café com leite? – Czy mogę zamówić kawę z mlekiem?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</a:pPr>
            <a:r>
              <a:rPr lang="pl" sz="1200">
                <a:latin typeface="Roboto"/>
                <a:ea typeface="Roboto"/>
                <a:cs typeface="Roboto"/>
                <a:sym typeface="Roboto"/>
              </a:rPr>
              <a:t>Tem sumo de laranja fresco? – Czy jest świeży sok z pomarańczy?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</a:pPr>
            <a:r>
              <a:rPr lang="pl" sz="1200">
                <a:latin typeface="Roboto"/>
                <a:ea typeface="Roboto"/>
                <a:cs typeface="Roboto"/>
                <a:sym typeface="Roboto"/>
              </a:rPr>
              <a:t>Quanto custa? – Ile to kosztuje?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</a:pPr>
            <a:r>
              <a:rPr lang="pl" sz="1200">
                <a:latin typeface="Roboto"/>
                <a:ea typeface="Roboto"/>
                <a:cs typeface="Roboto"/>
                <a:sym typeface="Roboto"/>
              </a:rPr>
              <a:t>Onde fica o banheiro? – Gdzie jest toaleta?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</a:pPr>
            <a:r>
              <a:rPr lang="pl" sz="1200">
                <a:latin typeface="Roboto"/>
                <a:ea typeface="Roboto"/>
                <a:cs typeface="Roboto"/>
                <a:sym typeface="Roboto"/>
              </a:rPr>
              <a:t>Desculpe, não entendi. – Przepraszam, nie zrozumiałem / nie zrozumiałam.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pic>
        <p:nvPicPr>
          <p:cNvPr descr="Plik:Lisboa, Sé de Lisboa, fachada ocidental e bonde (2).jpg ..."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150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>
            <p:ph idx="2" type="pic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275" y="1009238"/>
            <a:ext cx="4166700" cy="3125025"/>
          </a:xfrm>
          <a:prstGeom prst="rect">
            <a:avLst/>
          </a:prstGeom>
        </p:spPr>
      </p:pic>
      <p:sp>
        <p:nvSpPr>
          <p:cNvPr id="77" name="Google Shape;77;p16"/>
          <p:cNvSpPr txBox="1"/>
          <p:nvPr>
            <p:ph type="title"/>
          </p:nvPr>
        </p:nvSpPr>
        <p:spPr>
          <a:xfrm>
            <a:off x="566250" y="445025"/>
            <a:ext cx="4093500" cy="9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Wprowadzenie do Portugalii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566250" y="1382725"/>
            <a:ext cx="3986700" cy="32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/>
              <a:t>Witamy w Portugalii, kraju znanym z przepięknych krajobrazów i bogatej kultury!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pl" sz="1500"/>
              <a:t>Różnorodność geograficzna: od pięknych plaż po łagodne wzgórza i góry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l" sz="1500"/>
              <a:t>Bogactwo kulturowe: mieszanka tradycji, muzyki i sztuki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l" sz="1500"/>
              <a:t>Słynne miejsca: Najważniejsze atrakcje to Lizbona, Sintra i Cabo da Roca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500"/>
              <a:t>Portugalia to miejsce, w którym historia spotyka się z nowoczesnością!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566250" y="445025"/>
            <a:ext cx="26763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trochę geografii…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81150" y="975900"/>
            <a:ext cx="4620600" cy="4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5628">
                <a:latin typeface="Roboto"/>
                <a:ea typeface="Roboto"/>
                <a:cs typeface="Roboto"/>
                <a:sym typeface="Roboto"/>
              </a:rPr>
              <a:t>Portugalia leży w południowo-zachodniej części Europy, na zachodnim krańcu Półwyspu Iberyjskiego, nad Oceanem Atlantyckim. </a:t>
            </a:r>
            <a:endParaRPr sz="5628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5628">
                <a:latin typeface="Roboto"/>
                <a:ea typeface="Roboto"/>
                <a:cs typeface="Roboto"/>
                <a:sym typeface="Roboto"/>
              </a:rPr>
              <a:t>Kraj ma kształt zbliżony do prostokąta i rozciąga się z północy na południe na około 560 km, a ze wschodu na zachód na około 180 km</a:t>
            </a:r>
            <a:r>
              <a:rPr lang="pl" sz="5628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pl" sz="5628">
                <a:latin typeface="Roboto"/>
                <a:ea typeface="Roboto"/>
                <a:cs typeface="Roboto"/>
                <a:sym typeface="Roboto"/>
              </a:rPr>
              <a:t> </a:t>
            </a:r>
            <a:endParaRPr sz="5628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5628">
                <a:latin typeface="Roboto"/>
                <a:ea typeface="Roboto"/>
                <a:cs typeface="Roboto"/>
                <a:sym typeface="Roboto"/>
              </a:rPr>
              <a:t>Większość powierzchni Portugalii zajmują wyżyny i góry, szczególnie na północy, gdzie znajdują się pasma Serra da Estrela, Serra do Larouco i Serra do Marão. </a:t>
            </a:r>
            <a:endParaRPr sz="5628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5628">
                <a:latin typeface="Roboto"/>
                <a:ea typeface="Roboto"/>
                <a:cs typeface="Roboto"/>
                <a:sym typeface="Roboto"/>
              </a:rPr>
              <a:t>Do Portugalii należą także dwa archipelagi na Oceanie Atlantyckim – Madera i Azory. </a:t>
            </a:r>
            <a:endParaRPr sz="5628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5628">
                <a:latin typeface="Roboto"/>
                <a:ea typeface="Roboto"/>
                <a:cs typeface="Roboto"/>
                <a:sym typeface="Roboto"/>
              </a:rPr>
              <a:t>Największe rzeki kraju to Tag, Duero, Mondego i Gwadiana, a linia brzegowa, wraz z wyspami, liczy ponad 1700 km.</a:t>
            </a:r>
            <a:endParaRPr sz="6228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File:Portugal topographic map-pt.png - Wikipedia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025" y="-320475"/>
            <a:ext cx="3175799" cy="561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>
            <p:ph idx="2" type="pic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900" y="1067350"/>
            <a:ext cx="4166700" cy="2777800"/>
          </a:xfrm>
          <a:prstGeom prst="rect">
            <a:avLst/>
          </a:prstGeom>
        </p:spPr>
      </p:pic>
      <p:sp>
        <p:nvSpPr>
          <p:cNvPr id="91" name="Google Shape;91;p18"/>
          <p:cNvSpPr txBox="1"/>
          <p:nvPr>
            <p:ph type="title"/>
          </p:nvPr>
        </p:nvSpPr>
        <p:spPr>
          <a:xfrm>
            <a:off x="566250" y="-119875"/>
            <a:ext cx="40935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Piękne miejsca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35200" y="677275"/>
            <a:ext cx="4695000" cy="42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Cabo da Roca: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/>
              <a:t>Najbardziej wysunięty na zachód punkt Europy kontynentalnej. Oferuje zapierające dech w piersiach widoki na Ocean Atlantycki. Tutejsze klify wznoszą się na ponad 140 metrów nad poziomem morza!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/>
              <a:t>Lizbona: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/>
              <a:t>Tętniąca życiem stolica Portugalii, znana z historycznych dzielnic i pysznych wypieków. Kultowy tramwaj 28 zabierze Cię przez najbardziej malownicze zakątki miasta!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/>
              <a:t>Sintra: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300"/>
              <a:t>Bajkowe miasteczko z kolorowymi domami. Znajduje się tu wspaniały Pałac Pena i Zamek Mauretański. Sintra jest wpisana na Listę Światowego Dziedzictwa UNESCO!</a:t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>
            <p:ph idx="2" type="pic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275" y="1009238"/>
            <a:ext cx="4166700" cy="3125025"/>
          </a:xfrm>
          <a:prstGeom prst="rect">
            <a:avLst/>
          </a:prstGeom>
        </p:spPr>
      </p:pic>
      <p:sp>
        <p:nvSpPr>
          <p:cNvPr id="98" name="Google Shape;98;p19"/>
          <p:cNvSpPr txBox="1"/>
          <p:nvPr>
            <p:ph type="title"/>
          </p:nvPr>
        </p:nvSpPr>
        <p:spPr>
          <a:xfrm>
            <a:off x="566250" y="-281950"/>
            <a:ext cx="4093500" cy="6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Odkrywanie Setubal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228425" y="299000"/>
            <a:ext cx="4559700" cy="43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Setubal szczyci się wspaniałymi plażami i tętniącą życiem przystanią. W pobliskich górach Serra da Arrábida znajdują się wspaniałe szlaki turystyczne. Region słynie ze świeżych owoców morza, zwłaszcza mątwy.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Delfiny często można zobaczyć w pobliskiej rzece Sado.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>
            <p:ph idx="2" type="pic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275" y="243413"/>
            <a:ext cx="4166699" cy="4656672"/>
          </a:xfrm>
          <a:prstGeom prst="rect">
            <a:avLst/>
          </a:prstGeom>
        </p:spPr>
      </p:pic>
      <p:sp>
        <p:nvSpPr>
          <p:cNvPr id="105" name="Google Shape;105;p20"/>
          <p:cNvSpPr txBox="1"/>
          <p:nvPr>
            <p:ph type="title"/>
          </p:nvPr>
        </p:nvSpPr>
        <p:spPr>
          <a:xfrm>
            <a:off x="566250" y="-261675"/>
            <a:ext cx="4093500" cy="60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Przysmaki lokalnej kuchni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155450" y="346425"/>
            <a:ext cx="46275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Bacalhau à Brás: Pyszne danie z dorsza z jajkami i ziemniakami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Pastéis de Nata: Kultowe tarty budyniowe, których musisz spróbować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Sardinhas Assadas: Grillowane sardynki, szczególnie popularne podczas letnich festiwali.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Kuchnia portugalska jest bogata w świeże składniki i odważne smaki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Oliwa z oliwek, czosnek i przyprawy są podstawą wielu potraw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Portugalia jest jednym z największych konsumentów ryb w Europie.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566250" y="-314425"/>
            <a:ext cx="4093500" cy="75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Znane portugalskie postacie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121675" y="354350"/>
            <a:ext cx="4620600" cy="43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Znane portugalskie postacie: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Fernando Pessoa: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Znany poeta i pisarz znany z wielu heteronimów. W swojej twórczości porusza tematy tożsamości i egzystencjalizmu.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Amália Rodrigues: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Królowa fado, tradycyjnego portugalskiego gatunku muzycznego. Jej uduchowiony głos sprawił, że Fado dotarło do międzynarodowej publiczności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The Definitive Amália Rodrigues | © Concept and design by Co… | Flickr"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265" y="-62950"/>
            <a:ext cx="573092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>
            <p:ph idx="2" type="pic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300" y="1021356"/>
            <a:ext cx="4166702" cy="2884640"/>
          </a:xfrm>
          <a:prstGeom prst="rect">
            <a:avLst/>
          </a:prstGeom>
        </p:spPr>
      </p:pic>
      <p:sp>
        <p:nvSpPr>
          <p:cNvPr id="119" name="Google Shape;119;p22"/>
          <p:cNvSpPr txBox="1"/>
          <p:nvPr>
            <p:ph type="title"/>
          </p:nvPr>
        </p:nvSpPr>
        <p:spPr>
          <a:xfrm>
            <a:off x="4651550" y="445025"/>
            <a:ext cx="40935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Ukryte klejnoty Setubal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4651550" y="1077925"/>
            <a:ext cx="3986700" cy="32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Atrakcje specjalne: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Półwysep Troia: piękny odcinek wybrzeża z przepięknymi plażami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l"/>
              <a:t>Historia lokalna: Znany ze stanowisk archeologicznych i starożytnych rzymskich ruin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Castelo de São Filipe: Zabytkowy zamek z panoramicznym widokiem na Setubal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l"/>
              <a:t>Historia lokalna: Zbudowany w XVI wieku, jest symbolem historii miasta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>
            <p:ph idx="2" type="pic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82850"/>
            <a:ext cx="4166700" cy="2777800"/>
          </a:xfrm>
          <a:prstGeom prst="rect">
            <a:avLst/>
          </a:prstGeom>
        </p:spPr>
      </p:pic>
      <p:sp>
        <p:nvSpPr>
          <p:cNvPr id="126" name="Google Shape;126;p23"/>
          <p:cNvSpPr txBox="1"/>
          <p:nvPr>
            <p:ph type="title"/>
          </p:nvPr>
        </p:nvSpPr>
        <p:spPr>
          <a:xfrm>
            <a:off x="4651550" y="445025"/>
            <a:ext cx="40935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Konkluzja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4651550" y="1077925"/>
            <a:ext cx="3986700" cy="32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Portugalia to kraj pełen piękna, kultury i pysznego jedzenia!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Od tętniących życiem ulic Lizbony po spokojne plaże Setubal, jest tak wiele do odkrycia.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Zapraszamy do odkrywania Portugalii i rozpuszczenia w sobie inspiracji podróżniczej!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Gotowy na przygodę? Zwiedzajmy razem Portugalię!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